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5" r:id="rId3"/>
    <p:sldId id="271" r:id="rId4"/>
    <p:sldId id="266" r:id="rId5"/>
    <p:sldId id="272" r:id="rId6"/>
    <p:sldId id="270" r:id="rId7"/>
    <p:sldId id="273" r:id="rId8"/>
    <p:sldId id="275" r:id="rId9"/>
    <p:sldId id="27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85" d="100"/>
          <a:sy n="85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43324-8DC6-4F80-9B35-D45A574773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35D6B-763C-4CDB-BADC-47E2F2B0EFB6}">
      <dgm:prSet/>
      <dgm:spPr/>
      <dgm:t>
        <a:bodyPr/>
        <a:lstStyle/>
        <a:p>
          <a:r>
            <a:rPr lang="en-US" dirty="0"/>
            <a:t>MVP Sponsorship                        $30,000</a:t>
          </a:r>
        </a:p>
      </dgm:t>
    </dgm:pt>
    <dgm:pt modelId="{EB48D9E3-4AC5-4174-B531-EF34C02D2F6A}" type="parTrans" cxnId="{58A2225D-36CA-422C-AE07-984DD666092D}">
      <dgm:prSet/>
      <dgm:spPr/>
      <dgm:t>
        <a:bodyPr/>
        <a:lstStyle/>
        <a:p>
          <a:endParaRPr lang="en-US"/>
        </a:p>
      </dgm:t>
    </dgm:pt>
    <dgm:pt modelId="{190507B3-4ED9-48A0-8960-1C33690044E2}" type="sibTrans" cxnId="{58A2225D-36CA-422C-AE07-984DD666092D}">
      <dgm:prSet/>
      <dgm:spPr/>
      <dgm:t>
        <a:bodyPr/>
        <a:lstStyle/>
        <a:p>
          <a:endParaRPr lang="en-US"/>
        </a:p>
      </dgm:t>
    </dgm:pt>
    <dgm:pt modelId="{92E0CC0F-D7EF-47E2-AC95-CD4AC0AFA270}">
      <dgm:prSet/>
      <dgm:spPr/>
      <dgm:t>
        <a:bodyPr/>
        <a:lstStyle/>
        <a:p>
          <a:r>
            <a:rPr lang="en-US" dirty="0"/>
            <a:t>STARTING FIVE Sponsorship      $20,000 </a:t>
          </a:r>
        </a:p>
      </dgm:t>
    </dgm:pt>
    <dgm:pt modelId="{FA0B9692-64F0-4BB0-9390-A1BE23DAA226}" type="parTrans" cxnId="{8824E6AE-AFDA-46B5-B747-DFFBC75803BF}">
      <dgm:prSet/>
      <dgm:spPr/>
      <dgm:t>
        <a:bodyPr/>
        <a:lstStyle/>
        <a:p>
          <a:endParaRPr lang="en-US"/>
        </a:p>
      </dgm:t>
    </dgm:pt>
    <dgm:pt modelId="{F20F149B-D03D-4BA4-A65C-41E6AEF755E7}" type="sibTrans" cxnId="{8824E6AE-AFDA-46B5-B747-DFFBC75803BF}">
      <dgm:prSet/>
      <dgm:spPr/>
      <dgm:t>
        <a:bodyPr/>
        <a:lstStyle/>
        <a:p>
          <a:endParaRPr lang="en-US"/>
        </a:p>
      </dgm:t>
    </dgm:pt>
    <dgm:pt modelId="{AFBF057C-E0DF-4497-998D-AB62163288E3}">
      <dgm:prSet/>
      <dgm:spPr/>
      <dgm:t>
        <a:bodyPr/>
        <a:lstStyle/>
        <a:p>
          <a:r>
            <a:rPr lang="en-US" dirty="0"/>
            <a:t>ONE ON ONE Sponsorship          $10,000</a:t>
          </a:r>
        </a:p>
      </dgm:t>
    </dgm:pt>
    <dgm:pt modelId="{74D98239-9CF1-404C-A419-A107A7F62CB0}" type="parTrans" cxnId="{47C84958-E7EB-4BCB-9933-E1E9156644D3}">
      <dgm:prSet/>
      <dgm:spPr/>
      <dgm:t>
        <a:bodyPr/>
        <a:lstStyle/>
        <a:p>
          <a:endParaRPr lang="en-US"/>
        </a:p>
      </dgm:t>
    </dgm:pt>
    <dgm:pt modelId="{7AA68A81-8D0C-4C28-A02B-49FD7D1B804B}" type="sibTrans" cxnId="{47C84958-E7EB-4BCB-9933-E1E9156644D3}">
      <dgm:prSet/>
      <dgm:spPr/>
      <dgm:t>
        <a:bodyPr/>
        <a:lstStyle/>
        <a:p>
          <a:endParaRPr lang="en-US"/>
        </a:p>
      </dgm:t>
    </dgm:pt>
    <dgm:pt modelId="{BCC583DB-0C93-4ADD-9FE3-8E4607B12A82}" type="pres">
      <dgm:prSet presAssocID="{1D943324-8DC6-4F80-9B35-D45A5747739E}" presName="linear" presStyleCnt="0">
        <dgm:presLayoutVars>
          <dgm:animLvl val="lvl"/>
          <dgm:resizeHandles val="exact"/>
        </dgm:presLayoutVars>
      </dgm:prSet>
      <dgm:spPr/>
    </dgm:pt>
    <dgm:pt modelId="{4900029D-5AED-42F6-9E8A-640E0ACCEB9E}" type="pres">
      <dgm:prSet presAssocID="{9B835D6B-763C-4CDB-BADC-47E2F2B0EFB6}" presName="parentText" presStyleLbl="node1" presStyleIdx="0" presStyleCnt="3" custLinFactY="-33498" custLinFactNeighborY="-100000">
        <dgm:presLayoutVars>
          <dgm:chMax val="0"/>
          <dgm:bulletEnabled val="1"/>
        </dgm:presLayoutVars>
      </dgm:prSet>
      <dgm:spPr/>
    </dgm:pt>
    <dgm:pt modelId="{82F385A7-CB17-4C7D-A686-C81014A6C535}" type="pres">
      <dgm:prSet presAssocID="{190507B3-4ED9-48A0-8960-1C33690044E2}" presName="spacer" presStyleCnt="0"/>
      <dgm:spPr/>
    </dgm:pt>
    <dgm:pt modelId="{69B1BF96-5062-4B29-A22A-53340FF3F958}" type="pres">
      <dgm:prSet presAssocID="{92E0CC0F-D7EF-47E2-AC95-CD4AC0AFA2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BF17A3-A046-426E-B419-9D4CB59FFC4A}" type="pres">
      <dgm:prSet presAssocID="{F20F149B-D03D-4BA4-A65C-41E6AEF755E7}" presName="spacer" presStyleCnt="0"/>
      <dgm:spPr/>
    </dgm:pt>
    <dgm:pt modelId="{EB5D123B-DA92-4771-8113-44A529B486C8}" type="pres">
      <dgm:prSet presAssocID="{AFBF057C-E0DF-4497-998D-AB62163288E3}" presName="parentText" presStyleLbl="node1" presStyleIdx="2" presStyleCnt="3" custLinFactY="29126" custLinFactNeighborY="100000">
        <dgm:presLayoutVars>
          <dgm:chMax val="0"/>
          <dgm:bulletEnabled val="1"/>
        </dgm:presLayoutVars>
      </dgm:prSet>
      <dgm:spPr/>
    </dgm:pt>
  </dgm:ptLst>
  <dgm:cxnLst>
    <dgm:cxn modelId="{C7EC8918-9D40-4EB8-AFAF-DB2F74782FF4}" type="presOf" srcId="{1D943324-8DC6-4F80-9B35-D45A5747739E}" destId="{BCC583DB-0C93-4ADD-9FE3-8E4607B12A82}" srcOrd="0" destOrd="0" presId="urn:microsoft.com/office/officeart/2005/8/layout/vList2"/>
    <dgm:cxn modelId="{58A2225D-36CA-422C-AE07-984DD666092D}" srcId="{1D943324-8DC6-4F80-9B35-D45A5747739E}" destId="{9B835D6B-763C-4CDB-BADC-47E2F2B0EFB6}" srcOrd="0" destOrd="0" parTransId="{EB48D9E3-4AC5-4174-B531-EF34C02D2F6A}" sibTransId="{190507B3-4ED9-48A0-8960-1C33690044E2}"/>
    <dgm:cxn modelId="{609E8352-3B3B-4B0D-8B08-89031BE973AC}" type="presOf" srcId="{9B835D6B-763C-4CDB-BADC-47E2F2B0EFB6}" destId="{4900029D-5AED-42F6-9E8A-640E0ACCEB9E}" srcOrd="0" destOrd="0" presId="urn:microsoft.com/office/officeart/2005/8/layout/vList2"/>
    <dgm:cxn modelId="{47C84958-E7EB-4BCB-9933-E1E9156644D3}" srcId="{1D943324-8DC6-4F80-9B35-D45A5747739E}" destId="{AFBF057C-E0DF-4497-998D-AB62163288E3}" srcOrd="2" destOrd="0" parTransId="{74D98239-9CF1-404C-A419-A107A7F62CB0}" sibTransId="{7AA68A81-8D0C-4C28-A02B-49FD7D1B804B}"/>
    <dgm:cxn modelId="{82B7A380-B36E-474F-B711-E06EBE223C52}" type="presOf" srcId="{92E0CC0F-D7EF-47E2-AC95-CD4AC0AFA270}" destId="{69B1BF96-5062-4B29-A22A-53340FF3F958}" srcOrd="0" destOrd="0" presId="urn:microsoft.com/office/officeart/2005/8/layout/vList2"/>
    <dgm:cxn modelId="{8824E6AE-AFDA-46B5-B747-DFFBC75803BF}" srcId="{1D943324-8DC6-4F80-9B35-D45A5747739E}" destId="{92E0CC0F-D7EF-47E2-AC95-CD4AC0AFA270}" srcOrd="1" destOrd="0" parTransId="{FA0B9692-64F0-4BB0-9390-A1BE23DAA226}" sibTransId="{F20F149B-D03D-4BA4-A65C-41E6AEF755E7}"/>
    <dgm:cxn modelId="{16084CD1-1863-4EDB-9F0A-B34F7009EA4B}" type="presOf" srcId="{AFBF057C-E0DF-4497-998D-AB62163288E3}" destId="{EB5D123B-DA92-4771-8113-44A529B486C8}" srcOrd="0" destOrd="0" presId="urn:microsoft.com/office/officeart/2005/8/layout/vList2"/>
    <dgm:cxn modelId="{CC436AC1-88A4-4E45-AE0F-4901E78A8626}" type="presParOf" srcId="{BCC583DB-0C93-4ADD-9FE3-8E4607B12A82}" destId="{4900029D-5AED-42F6-9E8A-640E0ACCEB9E}" srcOrd="0" destOrd="0" presId="urn:microsoft.com/office/officeart/2005/8/layout/vList2"/>
    <dgm:cxn modelId="{E85168A1-6494-4E91-AB1F-1A39FF20D6F9}" type="presParOf" srcId="{BCC583DB-0C93-4ADD-9FE3-8E4607B12A82}" destId="{82F385A7-CB17-4C7D-A686-C81014A6C535}" srcOrd="1" destOrd="0" presId="urn:microsoft.com/office/officeart/2005/8/layout/vList2"/>
    <dgm:cxn modelId="{E8A592AF-0E48-47B4-ADAF-2C62CE751286}" type="presParOf" srcId="{BCC583DB-0C93-4ADD-9FE3-8E4607B12A82}" destId="{69B1BF96-5062-4B29-A22A-53340FF3F958}" srcOrd="2" destOrd="0" presId="urn:microsoft.com/office/officeart/2005/8/layout/vList2"/>
    <dgm:cxn modelId="{EB9043DE-84A6-418F-BF9A-8690A085CF3D}" type="presParOf" srcId="{BCC583DB-0C93-4ADD-9FE3-8E4607B12A82}" destId="{D3BF17A3-A046-426E-B419-9D4CB59FFC4A}" srcOrd="3" destOrd="0" presId="urn:microsoft.com/office/officeart/2005/8/layout/vList2"/>
    <dgm:cxn modelId="{001C8031-3C0D-4AF2-BE73-63EA81F5F282}" type="presParOf" srcId="{BCC583DB-0C93-4ADD-9FE3-8E4607B12A82}" destId="{EB5D123B-DA92-4771-8113-44A529B486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0029D-5AED-42F6-9E8A-640E0ACCEB9E}">
      <dsp:nvSpPr>
        <dsp:cNvPr id="0" name=""/>
        <dsp:cNvSpPr/>
      </dsp:nvSpPr>
      <dsp:spPr>
        <a:xfrm>
          <a:off x="0" y="447672"/>
          <a:ext cx="10363200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MVP Sponsorship                        $30,000</a:t>
          </a:r>
        </a:p>
      </dsp:txBody>
      <dsp:txXfrm>
        <a:off x="50118" y="497790"/>
        <a:ext cx="10262964" cy="926438"/>
      </dsp:txXfrm>
    </dsp:sp>
    <dsp:sp modelId="{69B1BF96-5062-4B29-A22A-53340FF3F958}">
      <dsp:nvSpPr>
        <dsp:cNvPr id="0" name=""/>
        <dsp:cNvSpPr/>
      </dsp:nvSpPr>
      <dsp:spPr>
        <a:xfrm>
          <a:off x="0" y="2077463"/>
          <a:ext cx="10363200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STARTING FIVE Sponsorship      $20,000 </a:t>
          </a:r>
        </a:p>
      </dsp:txBody>
      <dsp:txXfrm>
        <a:off x="50118" y="2127581"/>
        <a:ext cx="10262964" cy="926438"/>
      </dsp:txXfrm>
    </dsp:sp>
    <dsp:sp modelId="{EB5D123B-DA92-4771-8113-44A529B486C8}">
      <dsp:nvSpPr>
        <dsp:cNvPr id="0" name=""/>
        <dsp:cNvSpPr/>
      </dsp:nvSpPr>
      <dsp:spPr>
        <a:xfrm>
          <a:off x="0" y="3662367"/>
          <a:ext cx="10363200" cy="1026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ONE ON ONE Sponsorship          $10,000</a:t>
          </a:r>
        </a:p>
      </dsp:txBody>
      <dsp:txXfrm>
        <a:off x="50118" y="3712485"/>
        <a:ext cx="10262964" cy="92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6096000" cy="25907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Slam Dunk Opportunity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7425" y="2286000"/>
            <a:ext cx="5486400" cy="914400"/>
          </a:xfrm>
        </p:spPr>
        <p:txBody>
          <a:bodyPr/>
          <a:lstStyle/>
          <a:p>
            <a:pPr algn="ctr"/>
            <a:r>
              <a:rPr lang="en-US" dirty="0"/>
              <a:t>A Multimedia Sponsorship Designed to Bring New Customers to Your Table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4557F2-5185-21E7-BC35-992DF3A13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08"/>
          <a:stretch/>
        </p:blipFill>
        <p:spPr bwMode="auto">
          <a:xfrm>
            <a:off x="6538912" y="4572000"/>
            <a:ext cx="45434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SU Logo | iPad Case &amp; Skin">
            <a:extLst>
              <a:ext uri="{FF2B5EF4-FFF2-40B4-BE49-F238E27FC236}">
                <a16:creationId xmlns:a16="http://schemas.microsoft.com/office/drawing/2014/main" id="{EE74FEBA-A35A-436D-CC08-A2BF9F745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31111" r="10477" b="35556"/>
          <a:stretch/>
        </p:blipFill>
        <p:spPr bwMode="auto">
          <a:xfrm>
            <a:off x="457200" y="269632"/>
            <a:ext cx="2724443" cy="14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754" y="313523"/>
            <a:ext cx="3866446" cy="123877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A WINNING TEAM</a:t>
            </a:r>
          </a:p>
        </p:txBody>
      </p:sp>
      <p:pic>
        <p:nvPicPr>
          <p:cNvPr id="5122" name="Picture 2" descr="Croaker's Spot - The Best Part of Virginia">
            <a:extLst>
              <a:ext uri="{FF2B5EF4-FFF2-40B4-BE49-F238E27FC236}">
                <a16:creationId xmlns:a16="http://schemas.microsoft.com/office/drawing/2014/main" id="{7E0F3EBE-DEA0-A299-F15C-894C32307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roaker's Spot restaurant relocates to iconic Farmers Market building">
            <a:extLst>
              <a:ext uri="{FF2B5EF4-FFF2-40B4-BE49-F238E27FC236}">
                <a16:creationId xmlns:a16="http://schemas.microsoft.com/office/drawing/2014/main" id="{8F8BF294-7B9E-87B5-E115-A2877BAB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91" y="724712"/>
            <a:ext cx="3866447" cy="22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aker's Spot Restaurants | Richmond VA | Facebook">
            <a:extLst>
              <a:ext uri="{FF2B5EF4-FFF2-40B4-BE49-F238E27FC236}">
                <a16:creationId xmlns:a16="http://schemas.microsoft.com/office/drawing/2014/main" id="{167B15A6-4919-7331-C1E5-B6F547B5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1" y="3513259"/>
            <a:ext cx="3039941" cy="30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roaker's Spot - Richmond, VA | Review &amp; What to Eat">
            <a:extLst>
              <a:ext uri="{FF2B5EF4-FFF2-40B4-BE49-F238E27FC236}">
                <a16:creationId xmlns:a16="http://schemas.microsoft.com/office/drawing/2014/main" id="{8257D729-9BC9-216A-B6D9-D4271DD9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20470"/>
            <a:ext cx="3505200" cy="262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roaker's Spot Restaurants | Richmond VA">
            <a:extLst>
              <a:ext uri="{FF2B5EF4-FFF2-40B4-BE49-F238E27FC236}">
                <a16:creationId xmlns:a16="http://schemas.microsoft.com/office/drawing/2014/main" id="{C205B5F2-A43A-CC2B-1534-14FCF155D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86" y="2610254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SU Logo | iPad Case &amp; Skin">
            <a:extLst>
              <a:ext uri="{FF2B5EF4-FFF2-40B4-BE49-F238E27FC236}">
                <a16:creationId xmlns:a16="http://schemas.microsoft.com/office/drawing/2014/main" id="{DB23C4B1-D6F9-8C45-1AFE-C605FFE51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31111" r="10477" b="35556"/>
          <a:stretch/>
        </p:blipFill>
        <p:spPr bwMode="auto">
          <a:xfrm>
            <a:off x="8534842" y="2057400"/>
            <a:ext cx="2724443" cy="14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320A7E-8018-6E12-FB39-F7836CEC2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08"/>
          <a:stretch/>
        </p:blipFill>
        <p:spPr bwMode="auto">
          <a:xfrm>
            <a:off x="7745946" y="4225995"/>
            <a:ext cx="4302234" cy="161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533400"/>
            <a:ext cx="3657600" cy="1295400"/>
          </a:xfrm>
        </p:spPr>
        <p:txBody>
          <a:bodyPr/>
          <a:lstStyle/>
          <a:p>
            <a:pPr algn="ctr"/>
            <a:r>
              <a:rPr lang="en-US" dirty="0"/>
              <a:t>Schedules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458200" y="2374857"/>
            <a:ext cx="3276600" cy="289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Men’s team play 28 games a season with 15 of them home games</a:t>
            </a:r>
          </a:p>
          <a:p>
            <a:endParaRPr lang="en-US" dirty="0"/>
          </a:p>
          <a:p>
            <a:r>
              <a:rPr lang="en-US" dirty="0"/>
              <a:t>Women’s team plays 28 games a season with 15 home games</a:t>
            </a:r>
          </a:p>
          <a:p>
            <a:endParaRPr lang="en-US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2052" name="Picture 4" descr="zn">
            <a:extLst>
              <a:ext uri="{FF2B5EF4-FFF2-40B4-BE49-F238E27FC236}">
                <a16:creationId xmlns:a16="http://schemas.microsoft.com/office/drawing/2014/main" id="{A349E73D-6247-385D-1E38-A27803322E8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r="14824"/>
          <a:stretch>
            <a:fillRect/>
          </a:stretch>
        </p:blipFill>
        <p:spPr bwMode="auto">
          <a:xfrm>
            <a:off x="228600" y="199022"/>
            <a:ext cx="4593431" cy="43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irginia State Women's Basketball Secures a 68-62 New Year's Eve Win over  Barton -">
            <a:extLst>
              <a:ext uri="{FF2B5EF4-FFF2-40B4-BE49-F238E27FC236}">
                <a16:creationId xmlns:a16="http://schemas.microsoft.com/office/drawing/2014/main" id="{F6913D94-63FC-510A-6EEF-15ABD4C8F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1"/>
          <a:stretch/>
        </p:blipFill>
        <p:spPr bwMode="auto">
          <a:xfrm>
            <a:off x="3429000" y="2478504"/>
            <a:ext cx="4557728" cy="41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DDAF2-55CF-1B1E-DDCA-E999DD08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699">
            <a:off x="602440" y="1382549"/>
            <a:ext cx="6153600" cy="31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452706-25E6-120D-65F1-A4DA14EF2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3002">
            <a:off x="5902069" y="1873756"/>
            <a:ext cx="5765168" cy="3241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483B3B-F52F-6933-DEA3-0AFB017548C8}"/>
              </a:ext>
            </a:extLst>
          </p:cNvPr>
          <p:cNvSpPr txBox="1"/>
          <p:nvPr/>
        </p:nvSpPr>
        <p:spPr>
          <a:xfrm>
            <a:off x="203981" y="4953000"/>
            <a:ext cx="7302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Digital Scoreboard with video advertising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Courtside Digital Advertising Panel Boards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C104FB-053D-6EA9-714B-1A880FA5E44E}"/>
              </a:ext>
            </a:extLst>
          </p:cNvPr>
          <p:cNvSpPr txBox="1"/>
          <p:nvPr/>
        </p:nvSpPr>
        <p:spPr>
          <a:xfrm>
            <a:off x="350239" y="228599"/>
            <a:ext cx="605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Multi Purpose Center at VSU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DA7A7-62D5-BCC0-3F90-253BCA447F4B}"/>
              </a:ext>
            </a:extLst>
          </p:cNvPr>
          <p:cNvSpPr txBox="1"/>
          <p:nvPr/>
        </p:nvSpPr>
        <p:spPr>
          <a:xfrm>
            <a:off x="7696200" y="81337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Seats 5,100 during basketball games</a:t>
            </a:r>
          </a:p>
        </p:txBody>
      </p:sp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0E7CF9F0-660E-5E0A-2E9C-7AD499D26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539">
            <a:off x="4516295" y="3994026"/>
            <a:ext cx="2682339" cy="20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74FDEE6-F227-A6D2-76D7-8939B337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71">
            <a:off x="6961656" y="3811535"/>
            <a:ext cx="2648612" cy="19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39"/>
            <a:ext cx="100584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Assets In the Arena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1272395"/>
            <a:ext cx="6324600" cy="3812832"/>
          </a:xfrm>
        </p:spPr>
        <p:txBody>
          <a:bodyPr>
            <a:normAutofit/>
          </a:bodyPr>
          <a:lstStyle/>
          <a:p>
            <a:r>
              <a:rPr lang="en-US" dirty="0"/>
              <a:t>Digital &amp; Banner Signage in Arena</a:t>
            </a:r>
          </a:p>
          <a:p>
            <a:r>
              <a:rPr lang="en-US" dirty="0"/>
              <a:t>Couponing and Sampling Activation</a:t>
            </a:r>
          </a:p>
          <a:p>
            <a:r>
              <a:rPr lang="en-US" dirty="0"/>
              <a:t>Crowd Interaction with Promotional Stunting</a:t>
            </a:r>
          </a:p>
          <a:p>
            <a:r>
              <a:rPr lang="en-US" dirty="0"/>
              <a:t>Electronic and Printed Program Ad Placement</a:t>
            </a:r>
          </a:p>
          <a:p>
            <a:r>
              <a:rPr lang="en-US" dirty="0"/>
              <a:t>Public Address Announcements</a:t>
            </a:r>
          </a:p>
          <a:p>
            <a:endParaRPr lang="en-US" dirty="0"/>
          </a:p>
        </p:txBody>
      </p:sp>
      <p:pic>
        <p:nvPicPr>
          <p:cNvPr id="4098" name="Picture 2" descr="VSU Multipurpose Center - Clark Nexsen">
            <a:extLst>
              <a:ext uri="{FF2B5EF4-FFF2-40B4-BE49-F238E27FC236}">
                <a16:creationId xmlns:a16="http://schemas.microsoft.com/office/drawing/2014/main" id="{1D33009A-19B6-4B4D-58C9-6303E708B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4059" r="17595" b="27481"/>
          <a:stretch/>
        </p:blipFill>
        <p:spPr bwMode="auto">
          <a:xfrm rot="620749">
            <a:off x="7258033" y="855588"/>
            <a:ext cx="4243216" cy="24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0B02508-0C33-12EC-83A1-71C738E103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06" t="40194" r="41506" b="11915"/>
          <a:stretch/>
        </p:blipFill>
        <p:spPr bwMode="auto">
          <a:xfrm rot="20960859">
            <a:off x="8974417" y="2600872"/>
            <a:ext cx="3070537" cy="1968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39"/>
            <a:ext cx="10058400" cy="762000"/>
          </a:xfrm>
        </p:spPr>
        <p:txBody>
          <a:bodyPr anchor="b">
            <a:normAutofit/>
          </a:bodyPr>
          <a:lstStyle/>
          <a:p>
            <a:r>
              <a:rPr lang="en-US" dirty="0"/>
              <a:t>Traditional &amp; Social Media Inclusion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52190" y="1408961"/>
            <a:ext cx="6324600" cy="3812832"/>
          </a:xfrm>
        </p:spPr>
        <p:txBody>
          <a:bodyPr>
            <a:normAutofit/>
          </a:bodyPr>
          <a:lstStyle/>
          <a:p>
            <a:r>
              <a:rPr lang="en-US" sz="3200" dirty="0"/>
              <a:t>Website </a:t>
            </a:r>
          </a:p>
          <a:p>
            <a:r>
              <a:rPr lang="en-US" sz="3200" dirty="0"/>
              <a:t>Instagram</a:t>
            </a:r>
          </a:p>
          <a:p>
            <a:r>
              <a:rPr lang="en-US" sz="3200" dirty="0"/>
              <a:t>Facebook</a:t>
            </a:r>
          </a:p>
          <a:p>
            <a:r>
              <a:rPr lang="en-US" sz="3200" dirty="0"/>
              <a:t>Twitter</a:t>
            </a:r>
          </a:p>
          <a:p>
            <a:r>
              <a:rPr lang="en-US" sz="3200" dirty="0"/>
              <a:t>WVST 93.1 FM Radio Broadcasts</a:t>
            </a:r>
          </a:p>
          <a:p>
            <a:endParaRPr lang="en-US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A7ABB87-ED29-38AA-9F7C-D764DD59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72" y="3810000"/>
            <a:ext cx="1938101" cy="22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DB2235-6160-00F0-DBEF-6E1E3FC8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083">
            <a:off x="9437140" y="449649"/>
            <a:ext cx="2085975" cy="3569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FDA432-B64B-026D-7B72-7E912675C1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50" t="14650" r="35668"/>
          <a:stretch/>
        </p:blipFill>
        <p:spPr>
          <a:xfrm rot="21017079">
            <a:off x="6469819" y="1208265"/>
            <a:ext cx="2057399" cy="2774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73984-8385-672E-699F-1000F1A1BD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50" b="15372"/>
          <a:stretch/>
        </p:blipFill>
        <p:spPr>
          <a:xfrm>
            <a:off x="1795190" y="4612189"/>
            <a:ext cx="5181600" cy="203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D0F2745-9101-63D5-6B09-35B528F05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123728"/>
              </p:ext>
            </p:extLst>
          </p:nvPr>
        </p:nvGraphicFramePr>
        <p:xfrm>
          <a:off x="914400" y="838199"/>
          <a:ext cx="10363200" cy="51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3E6A-6C63-6B94-A899-ABF256E6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6345"/>
            <a:ext cx="11277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Four :15 Video Spots on Scoreboard Digital Screen during games</a:t>
            </a:r>
          </a:p>
          <a:p>
            <a:r>
              <a:rPr lang="en-US" sz="2000" dirty="0"/>
              <a:t>One permanent Courtside Panel Board Ad </a:t>
            </a:r>
          </a:p>
          <a:p>
            <a:r>
              <a:rPr lang="en-US" sz="2000" dirty="0"/>
              <a:t>Crowd Interaction with Stunting On Court during Media Time Out</a:t>
            </a:r>
          </a:p>
          <a:p>
            <a:r>
              <a:rPr lang="en-US" sz="2000" dirty="0"/>
              <a:t>Couponing and Sampling Opportunities in Arena Concourse Area</a:t>
            </a:r>
          </a:p>
          <a:p>
            <a:r>
              <a:rPr lang="en-US" sz="2000" dirty="0"/>
              <a:t>Public Address Announcements Before Game and at Halftime</a:t>
            </a:r>
          </a:p>
          <a:p>
            <a:r>
              <a:rPr lang="en-US" sz="2000" dirty="0"/>
              <a:t>Includes ½ Page Ad in both Men’s &amp; Women’s Digital and Printed Program</a:t>
            </a:r>
          </a:p>
          <a:p>
            <a:r>
              <a:rPr lang="en-US" sz="2000" dirty="0"/>
              <a:t>60 Second Commercials running 10 x in Radio Broadcast of Men’s &amp; Women’s games</a:t>
            </a:r>
          </a:p>
          <a:p>
            <a:r>
              <a:rPr lang="en-US" sz="2000" dirty="0"/>
              <a:t>60 Second Commercials running 2 x in Men’s &amp; Women’s Coaches Shows</a:t>
            </a:r>
          </a:p>
          <a:p>
            <a:r>
              <a:rPr lang="en-US" sz="2000" dirty="0"/>
              <a:t>Logo on Men’s &amp; Women’s Team Website Pages</a:t>
            </a:r>
          </a:p>
          <a:p>
            <a:r>
              <a:rPr lang="en-US" sz="2000" dirty="0"/>
              <a:t>Mentions on all Social Media Platforms – Twitter, Facebook, Instagram</a:t>
            </a:r>
          </a:p>
          <a:p>
            <a:r>
              <a:rPr lang="en-US" sz="2000" dirty="0"/>
              <a:t>Four VIP Tickets for All Men’s &amp; Women’s Home Games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942DCE-E634-E6E4-78B6-10609A2C9A22}"/>
              </a:ext>
            </a:extLst>
          </p:cNvPr>
          <p:cNvGrpSpPr/>
          <p:nvPr/>
        </p:nvGrpSpPr>
        <p:grpSpPr>
          <a:xfrm>
            <a:off x="914400" y="304800"/>
            <a:ext cx="10363200" cy="1026674"/>
            <a:chOff x="0" y="-1999364"/>
            <a:chExt cx="10363200" cy="10266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AC56EC1-2EF5-DAB2-7A60-F1827EDB0B08}"/>
                </a:ext>
              </a:extLst>
            </p:cNvPr>
            <p:cNvSpPr/>
            <p:nvPr/>
          </p:nvSpPr>
          <p:spPr>
            <a:xfrm>
              <a:off x="0" y="-1999364"/>
              <a:ext cx="10363200" cy="10266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8B950D30-1155-BBFF-0607-BAA2E0C85783}"/>
                </a:ext>
              </a:extLst>
            </p:cNvPr>
            <p:cNvSpPr txBox="1"/>
            <p:nvPr/>
          </p:nvSpPr>
          <p:spPr>
            <a:xfrm>
              <a:off x="0" y="-1941324"/>
              <a:ext cx="10262964" cy="926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/>
                <a:t>MVP Sponsorship                        $30,000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0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3E6A-6C63-6B94-A899-ABF256E6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6345"/>
            <a:ext cx="10972800" cy="4953000"/>
          </a:xfrm>
        </p:spPr>
        <p:txBody>
          <a:bodyPr/>
          <a:lstStyle/>
          <a:p>
            <a:r>
              <a:rPr lang="en-US" dirty="0"/>
              <a:t>One :15 Video Spots on Scoreboard Digital Screen during games</a:t>
            </a:r>
          </a:p>
          <a:p>
            <a:r>
              <a:rPr lang="en-US" dirty="0"/>
              <a:t>One permanent Courtside Panel Board Ad </a:t>
            </a:r>
          </a:p>
          <a:p>
            <a:r>
              <a:rPr lang="en-US" dirty="0"/>
              <a:t> Includes ¼ page Ad in both Men’s &amp; Women’s Digital and Printed Program</a:t>
            </a:r>
          </a:p>
          <a:p>
            <a:r>
              <a:rPr lang="en-US" dirty="0"/>
              <a:t>60 commercial running 2 x in radio broadcast of Men’s &amp; Women’s games</a:t>
            </a:r>
          </a:p>
          <a:p>
            <a:r>
              <a:rPr lang="en-US" dirty="0"/>
              <a:t>60 commercial running 1 x in Men’s &amp; Women’s Coaches Shows</a:t>
            </a:r>
          </a:p>
          <a:p>
            <a:r>
              <a:rPr lang="en-US" dirty="0"/>
              <a:t>Logo on Men’s &amp; Women’s Team Website Pages</a:t>
            </a:r>
          </a:p>
          <a:p>
            <a:r>
              <a:rPr lang="en-US" dirty="0"/>
              <a:t>Mentions on all Social Media Platforms – Twitter, Facebook, Instagram</a:t>
            </a:r>
          </a:p>
          <a:p>
            <a:r>
              <a:rPr lang="en-US" dirty="0"/>
              <a:t>Couponing and Sampling Opportunities in Arena Concourse</a:t>
            </a:r>
          </a:p>
          <a:p>
            <a:r>
              <a:rPr lang="en-US" sz="2400" dirty="0"/>
              <a:t>Two Tickets for All Men’s &amp; Women’s Home Games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69D9-216B-31BB-EDE3-F99A92497CE0}"/>
              </a:ext>
            </a:extLst>
          </p:cNvPr>
          <p:cNvSpPr txBox="1"/>
          <p:nvPr/>
        </p:nvSpPr>
        <p:spPr>
          <a:xfrm>
            <a:off x="3049172" y="311420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STARTING FIVE Sponsorship      $20,000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9D342-1319-FF6B-053C-B8279CC51F79}"/>
              </a:ext>
            </a:extLst>
          </p:cNvPr>
          <p:cNvSpPr txBox="1"/>
          <p:nvPr/>
        </p:nvSpPr>
        <p:spPr>
          <a:xfrm>
            <a:off x="3048000" y="31794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STARTING FIVE Sponsorship      $20,000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573153-A3AB-B989-815D-7853AF4768CF}"/>
              </a:ext>
            </a:extLst>
          </p:cNvPr>
          <p:cNvGrpSpPr/>
          <p:nvPr/>
        </p:nvGrpSpPr>
        <p:grpSpPr>
          <a:xfrm>
            <a:off x="609600" y="248831"/>
            <a:ext cx="10363200" cy="1026674"/>
            <a:chOff x="0" y="2077463"/>
            <a:chExt cx="10363200" cy="102667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655C699-6032-FF8F-272F-7D4AD7B16AD6}"/>
                </a:ext>
              </a:extLst>
            </p:cNvPr>
            <p:cNvSpPr/>
            <p:nvPr/>
          </p:nvSpPr>
          <p:spPr>
            <a:xfrm>
              <a:off x="0" y="2077463"/>
              <a:ext cx="10363200" cy="10266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54DD303C-BDB3-47C3-1486-0ED8B8174232}"/>
                </a:ext>
              </a:extLst>
            </p:cNvPr>
            <p:cNvSpPr txBox="1"/>
            <p:nvPr/>
          </p:nvSpPr>
          <p:spPr>
            <a:xfrm>
              <a:off x="50118" y="2127581"/>
              <a:ext cx="10262964" cy="926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/>
                <a:t>STARTING FIVE Sponsorship      $20,000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75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3E6A-6C63-6B94-A899-ABF256E6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3883855"/>
          </a:xfrm>
        </p:spPr>
        <p:txBody>
          <a:bodyPr/>
          <a:lstStyle/>
          <a:p>
            <a:r>
              <a:rPr lang="en-US" dirty="0"/>
              <a:t>One permanent Courtside Panel Board Ad </a:t>
            </a:r>
          </a:p>
          <a:p>
            <a:r>
              <a:rPr lang="en-US" dirty="0"/>
              <a:t>Includes 1/4 page Ad in both Men’s &amp; Women’s Digital and Printed Program</a:t>
            </a:r>
          </a:p>
          <a:p>
            <a:r>
              <a:rPr lang="en-US" dirty="0"/>
              <a:t>Logo on Men’s &amp; Women’s Team Website Pages</a:t>
            </a:r>
          </a:p>
          <a:p>
            <a:r>
              <a:rPr lang="en-US" dirty="0"/>
              <a:t>Mentions on all Social Media Platforms – Twitter, Facebook, Instagram</a:t>
            </a:r>
          </a:p>
          <a:p>
            <a:r>
              <a:rPr lang="en-US" sz="2400" dirty="0"/>
              <a:t>Two Tickets for All Men’s &amp; Women’s Home Games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3128CD-8904-8755-733A-4C324802581B}"/>
              </a:ext>
            </a:extLst>
          </p:cNvPr>
          <p:cNvGrpSpPr/>
          <p:nvPr/>
        </p:nvGrpSpPr>
        <p:grpSpPr>
          <a:xfrm>
            <a:off x="838200" y="533400"/>
            <a:ext cx="10363200" cy="1026674"/>
            <a:chOff x="0" y="3662367"/>
            <a:chExt cx="10363200" cy="10266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8E1C3C-2B8E-9181-94ED-59C692ECFD25}"/>
                </a:ext>
              </a:extLst>
            </p:cNvPr>
            <p:cNvSpPr/>
            <p:nvPr/>
          </p:nvSpPr>
          <p:spPr>
            <a:xfrm>
              <a:off x="0" y="3662367"/>
              <a:ext cx="10363200" cy="10266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CEBC7C25-6819-4F8F-5974-CBC9FB72EAB2}"/>
                </a:ext>
              </a:extLst>
            </p:cNvPr>
            <p:cNvSpPr txBox="1"/>
            <p:nvPr/>
          </p:nvSpPr>
          <p:spPr>
            <a:xfrm>
              <a:off x="50118" y="3712485"/>
              <a:ext cx="10262964" cy="926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marL="0" lvl="0" indent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500" kern="1200" dirty="0"/>
                <a:t>ONE ON ONE Sponsorship          $10,000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63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164</TotalTime>
  <Words>431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Franklin Gothic Medium</vt:lpstr>
      <vt:lpstr>Impact</vt:lpstr>
      <vt:lpstr>Basketball 16x9</vt:lpstr>
      <vt:lpstr>A Slam Dunk Opportunity </vt:lpstr>
      <vt:lpstr>Schedules </vt:lpstr>
      <vt:lpstr>PowerPoint Presentation</vt:lpstr>
      <vt:lpstr>Assets In the Arena</vt:lpstr>
      <vt:lpstr>Traditional &amp; Social Media Inclusion</vt:lpstr>
      <vt:lpstr>PowerPoint Presentation</vt:lpstr>
      <vt:lpstr>PowerPoint Presentation</vt:lpstr>
      <vt:lpstr>PowerPoint Presentation</vt:lpstr>
      <vt:lpstr>PowerPoint Presentation</vt:lpstr>
      <vt:lpstr>A WINNING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Slam Dunk Opportunity </dc:title>
  <dc:creator>Cynthia Woolfolk</dc:creator>
  <cp:lastModifiedBy>Cynthia Woolfolk</cp:lastModifiedBy>
  <cp:revision>3</cp:revision>
  <dcterms:created xsi:type="dcterms:W3CDTF">2023-03-09T04:05:27Z</dcterms:created>
  <dcterms:modified xsi:type="dcterms:W3CDTF">2023-03-09T06:50:06Z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